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6" r:id="rId6"/>
    <p:sldId id="267"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3AE47-D302-4000-84F7-B9CDD89E70A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B3D7C7B-C28A-4391-9A78-A07574EDF8AE}">
      <dgm:prSet/>
      <dgm:spPr/>
      <dgm:t>
        <a:bodyPr/>
        <a:lstStyle/>
        <a:p>
          <a:r>
            <a:rPr lang="en-US"/>
            <a:t>We chose the Superstore Dataset since it is well-documented, well-studied and is a business focused dataset. Our main priority was working on a dataset that had business applicability.</a:t>
          </a:r>
        </a:p>
      </dgm:t>
    </dgm:pt>
    <dgm:pt modelId="{128A0149-E0DE-4129-B5AD-6587F00A6277}" type="parTrans" cxnId="{8AE7B8CD-CAD6-47EC-935B-11C6B70F5C37}">
      <dgm:prSet/>
      <dgm:spPr/>
      <dgm:t>
        <a:bodyPr/>
        <a:lstStyle/>
        <a:p>
          <a:endParaRPr lang="en-US"/>
        </a:p>
      </dgm:t>
    </dgm:pt>
    <dgm:pt modelId="{BCA9C448-33D1-465D-902F-98D1971000D2}" type="sibTrans" cxnId="{8AE7B8CD-CAD6-47EC-935B-11C6B70F5C37}">
      <dgm:prSet/>
      <dgm:spPr/>
      <dgm:t>
        <a:bodyPr/>
        <a:lstStyle/>
        <a:p>
          <a:endParaRPr lang="en-US"/>
        </a:p>
      </dgm:t>
    </dgm:pt>
    <dgm:pt modelId="{2B008C00-D18A-4C56-9980-4CA7D95AC2F2}">
      <dgm:prSet/>
      <dgm:spPr/>
      <dgm:t>
        <a:bodyPr/>
        <a:lstStyle/>
        <a:p>
          <a:r>
            <a:rPr lang="en-US" dirty="0"/>
            <a:t>Our goal is to use the lessons and models we learnt in the Time Series Forecasting class to make predictions for the Superstore dataset and improve our understanding of sales forecasting.</a:t>
          </a:r>
        </a:p>
      </dgm:t>
    </dgm:pt>
    <dgm:pt modelId="{2DF67E2A-9D0F-4299-8753-BD9B30594B28}" type="parTrans" cxnId="{551C67FD-B15A-4389-91BA-EFD3223B5F55}">
      <dgm:prSet/>
      <dgm:spPr/>
      <dgm:t>
        <a:bodyPr/>
        <a:lstStyle/>
        <a:p>
          <a:endParaRPr lang="en-US"/>
        </a:p>
      </dgm:t>
    </dgm:pt>
    <dgm:pt modelId="{457A97B0-86C6-462A-AD29-574DFFC4B3D1}" type="sibTrans" cxnId="{551C67FD-B15A-4389-91BA-EFD3223B5F55}">
      <dgm:prSet/>
      <dgm:spPr/>
      <dgm:t>
        <a:bodyPr/>
        <a:lstStyle/>
        <a:p>
          <a:endParaRPr lang="en-US"/>
        </a:p>
      </dgm:t>
    </dgm:pt>
    <dgm:pt modelId="{6893B3F8-F609-4653-9460-136A21A3BE59}" type="pres">
      <dgm:prSet presAssocID="{F1F3AE47-D302-4000-84F7-B9CDD89E70A6}" presName="root" presStyleCnt="0">
        <dgm:presLayoutVars>
          <dgm:dir/>
          <dgm:resizeHandles val="exact"/>
        </dgm:presLayoutVars>
      </dgm:prSet>
      <dgm:spPr/>
    </dgm:pt>
    <dgm:pt modelId="{8E9D6F47-F592-410D-AB33-2CBF7D215A73}" type="pres">
      <dgm:prSet presAssocID="{1B3D7C7B-C28A-4391-9A78-A07574EDF8AE}" presName="compNode" presStyleCnt="0"/>
      <dgm:spPr/>
    </dgm:pt>
    <dgm:pt modelId="{3477B860-758E-45BF-9CB2-F0CBBF11D192}" type="pres">
      <dgm:prSet presAssocID="{1B3D7C7B-C28A-4391-9A78-A07574EDF8AE}" presName="bgRect" presStyleLbl="bgShp" presStyleIdx="0" presStyleCnt="2"/>
      <dgm:spPr/>
    </dgm:pt>
    <dgm:pt modelId="{C6E6FA1E-7DD3-455D-BBA2-B2BEF8C70EF5}" type="pres">
      <dgm:prSet presAssocID="{1B3D7C7B-C28A-4391-9A78-A07574EDF8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5ACF49F-ABDA-4453-892D-A24FC48858DB}" type="pres">
      <dgm:prSet presAssocID="{1B3D7C7B-C28A-4391-9A78-A07574EDF8AE}" presName="spaceRect" presStyleCnt="0"/>
      <dgm:spPr/>
    </dgm:pt>
    <dgm:pt modelId="{C4CBF86E-CE14-444A-8ABC-D89C3C8BD1CF}" type="pres">
      <dgm:prSet presAssocID="{1B3D7C7B-C28A-4391-9A78-A07574EDF8AE}" presName="parTx" presStyleLbl="revTx" presStyleIdx="0" presStyleCnt="2">
        <dgm:presLayoutVars>
          <dgm:chMax val="0"/>
          <dgm:chPref val="0"/>
        </dgm:presLayoutVars>
      </dgm:prSet>
      <dgm:spPr/>
    </dgm:pt>
    <dgm:pt modelId="{E2BFDFEE-C7B3-4BCB-B35D-D233BF75BFF7}" type="pres">
      <dgm:prSet presAssocID="{BCA9C448-33D1-465D-902F-98D1971000D2}" presName="sibTrans" presStyleCnt="0"/>
      <dgm:spPr/>
    </dgm:pt>
    <dgm:pt modelId="{677605E2-2F03-4BC0-B91E-5821C54CE105}" type="pres">
      <dgm:prSet presAssocID="{2B008C00-D18A-4C56-9980-4CA7D95AC2F2}" presName="compNode" presStyleCnt="0"/>
      <dgm:spPr/>
    </dgm:pt>
    <dgm:pt modelId="{5A31C4A0-27B4-4DBC-BA1C-5986D0608C9D}" type="pres">
      <dgm:prSet presAssocID="{2B008C00-D18A-4C56-9980-4CA7D95AC2F2}" presName="bgRect" presStyleLbl="bgShp" presStyleIdx="1" presStyleCnt="2"/>
      <dgm:spPr/>
    </dgm:pt>
    <dgm:pt modelId="{B9E2C4CC-6C0D-4AC2-8830-F5B02475B601}" type="pres">
      <dgm:prSet presAssocID="{2B008C00-D18A-4C56-9980-4CA7D95AC2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150F9D7-2F2A-43B2-A4BF-6BB9158C4D9B}" type="pres">
      <dgm:prSet presAssocID="{2B008C00-D18A-4C56-9980-4CA7D95AC2F2}" presName="spaceRect" presStyleCnt="0"/>
      <dgm:spPr/>
    </dgm:pt>
    <dgm:pt modelId="{FFE6BC2A-875C-4C99-8EF5-5DAA73B7BCD1}" type="pres">
      <dgm:prSet presAssocID="{2B008C00-D18A-4C56-9980-4CA7D95AC2F2}" presName="parTx" presStyleLbl="revTx" presStyleIdx="1" presStyleCnt="2">
        <dgm:presLayoutVars>
          <dgm:chMax val="0"/>
          <dgm:chPref val="0"/>
        </dgm:presLayoutVars>
      </dgm:prSet>
      <dgm:spPr/>
    </dgm:pt>
  </dgm:ptLst>
  <dgm:cxnLst>
    <dgm:cxn modelId="{BB83F574-944D-4E32-87A8-559195DBE697}" type="presOf" srcId="{F1F3AE47-D302-4000-84F7-B9CDD89E70A6}" destId="{6893B3F8-F609-4653-9460-136A21A3BE59}" srcOrd="0" destOrd="0" presId="urn:microsoft.com/office/officeart/2018/2/layout/IconVerticalSolidList"/>
    <dgm:cxn modelId="{E25E9CA5-76B8-4A0C-B013-CEBC30DD4103}" type="presOf" srcId="{2B008C00-D18A-4C56-9980-4CA7D95AC2F2}" destId="{FFE6BC2A-875C-4C99-8EF5-5DAA73B7BCD1}" srcOrd="0" destOrd="0" presId="urn:microsoft.com/office/officeart/2018/2/layout/IconVerticalSolidList"/>
    <dgm:cxn modelId="{25A3DAC2-4F88-45BC-9323-A166C1FD6BDF}" type="presOf" srcId="{1B3D7C7B-C28A-4391-9A78-A07574EDF8AE}" destId="{C4CBF86E-CE14-444A-8ABC-D89C3C8BD1CF}" srcOrd="0" destOrd="0" presId="urn:microsoft.com/office/officeart/2018/2/layout/IconVerticalSolidList"/>
    <dgm:cxn modelId="{8AE7B8CD-CAD6-47EC-935B-11C6B70F5C37}" srcId="{F1F3AE47-D302-4000-84F7-B9CDD89E70A6}" destId="{1B3D7C7B-C28A-4391-9A78-A07574EDF8AE}" srcOrd="0" destOrd="0" parTransId="{128A0149-E0DE-4129-B5AD-6587F00A6277}" sibTransId="{BCA9C448-33D1-465D-902F-98D1971000D2}"/>
    <dgm:cxn modelId="{551C67FD-B15A-4389-91BA-EFD3223B5F55}" srcId="{F1F3AE47-D302-4000-84F7-B9CDD89E70A6}" destId="{2B008C00-D18A-4C56-9980-4CA7D95AC2F2}" srcOrd="1" destOrd="0" parTransId="{2DF67E2A-9D0F-4299-8753-BD9B30594B28}" sibTransId="{457A97B0-86C6-462A-AD29-574DFFC4B3D1}"/>
    <dgm:cxn modelId="{7ADE625C-CE44-4022-9FC0-E85F6002FBAA}" type="presParOf" srcId="{6893B3F8-F609-4653-9460-136A21A3BE59}" destId="{8E9D6F47-F592-410D-AB33-2CBF7D215A73}" srcOrd="0" destOrd="0" presId="urn:microsoft.com/office/officeart/2018/2/layout/IconVerticalSolidList"/>
    <dgm:cxn modelId="{E820BACE-ACC4-463F-B87E-77711AEBE7F8}" type="presParOf" srcId="{8E9D6F47-F592-410D-AB33-2CBF7D215A73}" destId="{3477B860-758E-45BF-9CB2-F0CBBF11D192}" srcOrd="0" destOrd="0" presId="urn:microsoft.com/office/officeart/2018/2/layout/IconVerticalSolidList"/>
    <dgm:cxn modelId="{EC66A526-61AA-4E5E-AED9-5A48C75DC289}" type="presParOf" srcId="{8E9D6F47-F592-410D-AB33-2CBF7D215A73}" destId="{C6E6FA1E-7DD3-455D-BBA2-B2BEF8C70EF5}" srcOrd="1" destOrd="0" presId="urn:microsoft.com/office/officeart/2018/2/layout/IconVerticalSolidList"/>
    <dgm:cxn modelId="{BBFB3ACE-3E2E-47E7-A77B-35F86DCB022E}" type="presParOf" srcId="{8E9D6F47-F592-410D-AB33-2CBF7D215A73}" destId="{A5ACF49F-ABDA-4453-892D-A24FC48858DB}" srcOrd="2" destOrd="0" presId="urn:microsoft.com/office/officeart/2018/2/layout/IconVerticalSolidList"/>
    <dgm:cxn modelId="{A38178E6-71ED-4D9B-8180-FADB2381E0D7}" type="presParOf" srcId="{8E9D6F47-F592-410D-AB33-2CBF7D215A73}" destId="{C4CBF86E-CE14-444A-8ABC-D89C3C8BD1CF}" srcOrd="3" destOrd="0" presId="urn:microsoft.com/office/officeart/2018/2/layout/IconVerticalSolidList"/>
    <dgm:cxn modelId="{F2767350-0B16-48B2-BB0C-0633C9AA189D}" type="presParOf" srcId="{6893B3F8-F609-4653-9460-136A21A3BE59}" destId="{E2BFDFEE-C7B3-4BCB-B35D-D233BF75BFF7}" srcOrd="1" destOrd="0" presId="urn:microsoft.com/office/officeart/2018/2/layout/IconVerticalSolidList"/>
    <dgm:cxn modelId="{4BBE2B25-25E5-40C6-BA42-9ECFB5972C83}" type="presParOf" srcId="{6893B3F8-F609-4653-9460-136A21A3BE59}" destId="{677605E2-2F03-4BC0-B91E-5821C54CE105}" srcOrd="2" destOrd="0" presId="urn:microsoft.com/office/officeart/2018/2/layout/IconVerticalSolidList"/>
    <dgm:cxn modelId="{536C6292-C2C4-42F8-BA95-E38740BC6F52}" type="presParOf" srcId="{677605E2-2F03-4BC0-B91E-5821C54CE105}" destId="{5A31C4A0-27B4-4DBC-BA1C-5986D0608C9D}" srcOrd="0" destOrd="0" presId="urn:microsoft.com/office/officeart/2018/2/layout/IconVerticalSolidList"/>
    <dgm:cxn modelId="{1B3FB39A-5B8F-4BF9-A0B5-DFE2738F5E94}" type="presParOf" srcId="{677605E2-2F03-4BC0-B91E-5821C54CE105}" destId="{B9E2C4CC-6C0D-4AC2-8830-F5B02475B601}" srcOrd="1" destOrd="0" presId="urn:microsoft.com/office/officeart/2018/2/layout/IconVerticalSolidList"/>
    <dgm:cxn modelId="{1B97E2AF-CDF0-4290-B094-47BE9907EED0}" type="presParOf" srcId="{677605E2-2F03-4BC0-B91E-5821C54CE105}" destId="{1150F9D7-2F2A-43B2-A4BF-6BB9158C4D9B}" srcOrd="2" destOrd="0" presId="urn:microsoft.com/office/officeart/2018/2/layout/IconVerticalSolidList"/>
    <dgm:cxn modelId="{04157C1A-5BBA-44F6-8FDC-DDFB8DAA5F60}" type="presParOf" srcId="{677605E2-2F03-4BC0-B91E-5821C54CE105}" destId="{FFE6BC2A-875C-4C99-8EF5-5DAA73B7BCD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77B860-758E-45BF-9CB2-F0CBBF11D192}">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E6FA1E-7DD3-455D-BBA2-B2BEF8C70EF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CBF86E-CE14-444A-8ABC-D89C3C8BD1CF}">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22350">
            <a:lnSpc>
              <a:spcPct val="90000"/>
            </a:lnSpc>
            <a:spcBef>
              <a:spcPct val="0"/>
            </a:spcBef>
            <a:spcAft>
              <a:spcPct val="35000"/>
            </a:spcAft>
            <a:buNone/>
          </a:pPr>
          <a:r>
            <a:rPr lang="en-US" sz="2300" kern="1200"/>
            <a:t>We chose the Superstore Dataset since it is well-documented, well-studied and is a business focused dataset. Our main priority was working on a dataset that had business applicability.</a:t>
          </a:r>
        </a:p>
      </dsp:txBody>
      <dsp:txXfrm>
        <a:off x="1507738" y="707092"/>
        <a:ext cx="9007861" cy="1305401"/>
      </dsp:txXfrm>
    </dsp:sp>
    <dsp:sp modelId="{5A31C4A0-27B4-4DBC-BA1C-5986D0608C9D}">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E2C4CC-6C0D-4AC2-8830-F5B02475B601}">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E6BC2A-875C-4C99-8EF5-5DAA73B7BCD1}">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22350">
            <a:lnSpc>
              <a:spcPct val="90000"/>
            </a:lnSpc>
            <a:spcBef>
              <a:spcPct val="0"/>
            </a:spcBef>
            <a:spcAft>
              <a:spcPct val="35000"/>
            </a:spcAft>
            <a:buNone/>
          </a:pPr>
          <a:r>
            <a:rPr lang="en-US" sz="2300" kern="1200" dirty="0"/>
            <a:t>Our goal is to use the lessons and models we learnt in the Time Series Forecasting class to make predictions for the Superstore dataset and improve our understanding of sales forecasting.</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71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309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89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657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5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49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046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48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901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47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11/4/24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660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11/4/24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6570006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01" r:id="rId7"/>
    <p:sldLayoutId id="2147483702" r:id="rId8"/>
    <p:sldLayoutId id="2147483703" r:id="rId9"/>
    <p:sldLayoutId id="2147483704" r:id="rId10"/>
    <p:sldLayoutId id="2147483711"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0D5DBA-A435-C651-15E1-AED55CCA57ED}"/>
              </a:ext>
            </a:extLst>
          </p:cNvPr>
          <p:cNvSpPr>
            <a:spLocks noGrp="1"/>
          </p:cNvSpPr>
          <p:nvPr>
            <p:ph type="ctrTitle"/>
          </p:nvPr>
        </p:nvSpPr>
        <p:spPr>
          <a:xfrm>
            <a:off x="1373193" y="581796"/>
            <a:ext cx="5970582" cy="2838938"/>
          </a:xfrm>
        </p:spPr>
        <p:txBody>
          <a:bodyPr>
            <a:normAutofit/>
          </a:bodyPr>
          <a:lstStyle/>
          <a:p>
            <a:r>
              <a:rPr lang="en-US" sz="5400" dirty="0">
                <a:solidFill>
                  <a:schemeClr val="bg1"/>
                </a:solidFill>
              </a:rPr>
              <a:t>TIME SERIES FORECASTING PROJECT</a:t>
            </a:r>
          </a:p>
        </p:txBody>
      </p:sp>
      <p:sp>
        <p:nvSpPr>
          <p:cNvPr id="3" name="Subtitle 2">
            <a:extLst>
              <a:ext uri="{FF2B5EF4-FFF2-40B4-BE49-F238E27FC236}">
                <a16:creationId xmlns:a16="http://schemas.microsoft.com/office/drawing/2014/main" id="{7D1446E8-84E2-3F7E-E183-DB91862E7381}"/>
              </a:ext>
            </a:extLst>
          </p:cNvPr>
          <p:cNvSpPr>
            <a:spLocks noGrp="1"/>
          </p:cNvSpPr>
          <p:nvPr>
            <p:ph type="subTitle" idx="1"/>
          </p:nvPr>
        </p:nvSpPr>
        <p:spPr>
          <a:xfrm>
            <a:off x="1500136" y="3505199"/>
            <a:ext cx="5141949" cy="1198120"/>
          </a:xfrm>
        </p:spPr>
        <p:txBody>
          <a:bodyPr>
            <a:normAutofit/>
          </a:bodyPr>
          <a:lstStyle/>
          <a:p>
            <a:r>
              <a:rPr lang="en-US" sz="2000" dirty="0">
                <a:solidFill>
                  <a:schemeClr val="bg1"/>
                </a:solidFill>
              </a:rPr>
              <a:t>Armaan Dhanda, Georgy Jacob, Nithin Srivatsa</a:t>
            </a:r>
          </a:p>
        </p:txBody>
      </p:sp>
      <p:pic>
        <p:nvPicPr>
          <p:cNvPr id="4" name="Picture 3" descr="A blue abstract watercolor pattern on a white background">
            <a:extLst>
              <a:ext uri="{FF2B5EF4-FFF2-40B4-BE49-F238E27FC236}">
                <a16:creationId xmlns:a16="http://schemas.microsoft.com/office/drawing/2014/main" id="{410A15DC-ECB6-1B5F-C616-F19B7EA7289C}"/>
              </a:ext>
            </a:extLst>
          </p:cNvPr>
          <p:cNvPicPr>
            <a:picLocks noChangeAspect="1"/>
          </p:cNvPicPr>
          <p:nvPr/>
        </p:nvPicPr>
        <p:blipFill>
          <a:blip r:embed="rId4"/>
          <a:srcRect l="23453" r="30687" b="-1"/>
          <a:stretch/>
        </p:blipFill>
        <p:spPr>
          <a:xfrm>
            <a:off x="7480300" y="10"/>
            <a:ext cx="4711700" cy="6857990"/>
          </a:xfrm>
          <a:prstGeom prst="rect">
            <a:avLst/>
          </a:prstGeom>
        </p:spPr>
      </p:pic>
      <p:sp>
        <p:nvSpPr>
          <p:cNvPr id="11"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5"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7" name="Straight Connector 1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25" name="Audio 24">
            <a:extLst>
              <a:ext uri="{FF2B5EF4-FFF2-40B4-BE49-F238E27FC236}">
                <a16:creationId xmlns:a16="http://schemas.microsoft.com/office/drawing/2014/main" id="{849AD0A6-FC16-129E-D54C-97D0AD1E6B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631883"/>
      </p:ext>
    </p:extLst>
  </p:cSld>
  <p:clrMapOvr>
    <a:masterClrMapping/>
  </p:clrMapOvr>
  <mc:AlternateContent xmlns:mc="http://schemas.openxmlformats.org/markup-compatibility/2006" xmlns:p14="http://schemas.microsoft.com/office/powerpoint/2010/main">
    <mc:Choice Requires="p14">
      <p:transition spd="slow" p14:dur="2000" advTm="18292"/>
    </mc:Choice>
    <mc:Fallback xmlns="">
      <p:transition spd="slow" advTm="18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E16E0-C183-A6C6-DC21-B5A2C3622FA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E968845-C297-CD8E-E47B-5D483DB3F937}"/>
              </a:ext>
            </a:extLst>
          </p:cNvPr>
          <p:cNvSpPr>
            <a:spLocks noGrp="1"/>
          </p:cNvSpPr>
          <p:nvPr>
            <p:ph idx="1"/>
          </p:nvPr>
        </p:nvSpPr>
        <p:spPr/>
        <p:txBody>
          <a:bodyPr>
            <a:normAutofit/>
          </a:bodyPr>
          <a:lstStyle/>
          <a:p>
            <a:r>
              <a:rPr lang="en-US" sz="1800" dirty="0"/>
              <a:t>For Furniture, Prophet is the best ranked model.</a:t>
            </a:r>
          </a:p>
          <a:p>
            <a:r>
              <a:rPr lang="en-US" sz="1800" dirty="0"/>
              <a:t>For Office Supplies, SARIMA is the best performing model, although Prophet is quite close in this aspect.</a:t>
            </a:r>
          </a:p>
          <a:p>
            <a:r>
              <a:rPr lang="en-US" sz="1800" dirty="0"/>
              <a:t>For Technology, LSTM is the best performing model.</a:t>
            </a:r>
          </a:p>
          <a:p>
            <a:r>
              <a:rPr lang="en-US" sz="1800" b="1" dirty="0"/>
              <a:t>Overall, Prophet can be considered the best model since it is consistently first or second ranked.</a:t>
            </a:r>
          </a:p>
          <a:p>
            <a:r>
              <a:rPr lang="en-US" sz="1800" dirty="0"/>
              <a:t>Final insights:</a:t>
            </a:r>
          </a:p>
          <a:p>
            <a:pPr lvl="1"/>
            <a:r>
              <a:rPr lang="en-US" sz="1400" dirty="0"/>
              <a:t> This dataset appears to be quite volatile, and forecasting revenue is always difficult!</a:t>
            </a:r>
          </a:p>
          <a:p>
            <a:pPr lvl="1"/>
            <a:r>
              <a:rPr lang="en-US" sz="1400" dirty="0"/>
              <a:t>Prophet has the lowest RMSE and the most stable predictions. Even when it’s wrong, it’s not wrong by much, and that’s quite important.</a:t>
            </a:r>
          </a:p>
          <a:p>
            <a:pPr lvl="1"/>
            <a:r>
              <a:rPr lang="en-US" sz="1400" dirty="0"/>
              <a:t>The LSTM model was quite effective as well, but was seriously off (along with SARIMA) when it came to Furniture, which gave the edge to Prophet.</a:t>
            </a:r>
          </a:p>
        </p:txBody>
      </p:sp>
      <p:pic>
        <p:nvPicPr>
          <p:cNvPr id="5" name="Audio 4">
            <a:extLst>
              <a:ext uri="{FF2B5EF4-FFF2-40B4-BE49-F238E27FC236}">
                <a16:creationId xmlns:a16="http://schemas.microsoft.com/office/drawing/2014/main" id="{49572FEB-563E-D91A-38CE-4A702A76A8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7156582"/>
      </p:ext>
    </p:extLst>
  </p:cSld>
  <p:clrMapOvr>
    <a:masterClrMapping/>
  </p:clrMapOvr>
  <mc:AlternateContent xmlns:mc="http://schemas.openxmlformats.org/markup-compatibility/2006" xmlns:p14="http://schemas.microsoft.com/office/powerpoint/2010/main">
    <mc:Choice Requires="p14">
      <p:transition spd="slow" p14:dur="2000" advTm="77832"/>
    </mc:Choice>
    <mc:Fallback xmlns="">
      <p:transition spd="slow" advTm="77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B7BC57A-0D89-DD9E-696E-1F7F3D36E635}"/>
              </a:ext>
            </a:extLst>
          </p:cNvPr>
          <p:cNvSpPr>
            <a:spLocks noGrp="1"/>
          </p:cNvSpPr>
          <p:nvPr>
            <p:ph type="title"/>
          </p:nvPr>
        </p:nvSpPr>
        <p:spPr>
          <a:xfrm>
            <a:off x="838200" y="365125"/>
            <a:ext cx="9804918" cy="1325563"/>
          </a:xfrm>
        </p:spPr>
        <p:txBody>
          <a:bodyPr>
            <a:normAutofit/>
          </a:bodyPr>
          <a:lstStyle/>
          <a:p>
            <a:r>
              <a:rPr lang="en-US">
                <a:solidFill>
                  <a:schemeClr val="bg1"/>
                </a:solidFill>
              </a:rPr>
              <a:t>Motivation</a:t>
            </a:r>
          </a:p>
        </p:txBody>
      </p:sp>
      <p:cxnSp>
        <p:nvCxnSpPr>
          <p:cNvPr id="11" name="Straight Connector 1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C9D6253-E9E5-75D7-E681-FCA1D06B8243}"/>
              </a:ext>
            </a:extLst>
          </p:cNvPr>
          <p:cNvGraphicFramePr>
            <a:graphicFrameLocks noGrp="1"/>
          </p:cNvGraphicFramePr>
          <p:nvPr>
            <p:ph idx="1"/>
            <p:extLst>
              <p:ext uri="{D42A27DB-BD31-4B8C-83A1-F6EECF244321}">
                <p14:modId xmlns:p14="http://schemas.microsoft.com/office/powerpoint/2010/main" val="16220029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Audio 18">
            <a:extLst>
              <a:ext uri="{FF2B5EF4-FFF2-40B4-BE49-F238E27FC236}">
                <a16:creationId xmlns:a16="http://schemas.microsoft.com/office/drawing/2014/main" id="{A258017F-0CDD-34BA-781C-35913759A70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047196"/>
      </p:ext>
    </p:extLst>
  </p:cSld>
  <p:clrMapOvr>
    <a:masterClrMapping/>
  </p:clrMapOvr>
  <mc:AlternateContent xmlns:mc="http://schemas.openxmlformats.org/markup-compatibility/2006" xmlns:p14="http://schemas.microsoft.com/office/powerpoint/2010/main">
    <mc:Choice Requires="p14">
      <p:transition spd="slow" p14:dur="2000" advTm="62697"/>
    </mc:Choice>
    <mc:Fallback xmlns="">
      <p:transition spd="slow" advTm="62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CDBF2F9D-983F-4E90-827D-5A23216D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68F3AB-3019-3D9F-BA0B-2E0C88E60DF6}"/>
              </a:ext>
            </a:extLst>
          </p:cNvPr>
          <p:cNvSpPr>
            <a:spLocks noGrp="1"/>
          </p:cNvSpPr>
          <p:nvPr>
            <p:ph type="title"/>
          </p:nvPr>
        </p:nvSpPr>
        <p:spPr>
          <a:xfrm>
            <a:off x="5620018" y="263236"/>
            <a:ext cx="6413625" cy="1644781"/>
          </a:xfrm>
        </p:spPr>
        <p:txBody>
          <a:bodyPr anchor="b">
            <a:normAutofit fontScale="90000"/>
          </a:bodyPr>
          <a:lstStyle/>
          <a:p>
            <a:r>
              <a:rPr lang="en-US" sz="6600" dirty="0"/>
              <a:t>Exploratory Data Analysis</a:t>
            </a:r>
          </a:p>
        </p:txBody>
      </p:sp>
      <p:pic>
        <p:nvPicPr>
          <p:cNvPr id="3080" name="Picture 8">
            <a:extLst>
              <a:ext uri="{FF2B5EF4-FFF2-40B4-BE49-F238E27FC236}">
                <a16:creationId xmlns:a16="http://schemas.microsoft.com/office/drawing/2014/main" id="{5F9DBBF6-95DB-52D9-3E3E-EBE7ED10D0A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32499" y="673165"/>
            <a:ext cx="4879499" cy="2659328"/>
          </a:xfrm>
          <a:prstGeom prst="rect">
            <a:avLst/>
          </a:prstGeom>
          <a:noFill/>
          <a:extLst>
            <a:ext uri="{909E8E84-426E-40DD-AFC4-6F175D3DCCD1}">
              <a14:hiddenFill xmlns:a14="http://schemas.microsoft.com/office/drawing/2010/main">
                <a:solidFill>
                  <a:srgbClr val="FFFFFF"/>
                </a:solidFill>
              </a14:hiddenFill>
            </a:ext>
          </a:extLst>
        </p:spPr>
      </p:pic>
      <p:sp>
        <p:nvSpPr>
          <p:cNvPr id="309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286" y="832151"/>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310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793" y="1115004"/>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310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1425" y="1750472"/>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pic>
        <p:nvPicPr>
          <p:cNvPr id="3078" name="Picture 6">
            <a:extLst>
              <a:ext uri="{FF2B5EF4-FFF2-40B4-BE49-F238E27FC236}">
                <a16:creationId xmlns:a16="http://schemas.microsoft.com/office/drawing/2014/main" id="{490943D8-9C24-EDB9-F42F-E86348FA78F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593144" y="3430077"/>
            <a:ext cx="6976754" cy="29302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3DBDEEDC-B587-79B3-B21D-EAC50C02EFB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0009" y="3698131"/>
            <a:ext cx="3877128" cy="239412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6FCC33-E1B1-8F43-FEC2-B8CC70433839}"/>
              </a:ext>
            </a:extLst>
          </p:cNvPr>
          <p:cNvSpPr>
            <a:spLocks noGrp="1"/>
          </p:cNvSpPr>
          <p:nvPr>
            <p:ph idx="1"/>
          </p:nvPr>
        </p:nvSpPr>
        <p:spPr>
          <a:xfrm>
            <a:off x="5718948" y="2171253"/>
            <a:ext cx="5404943" cy="1752392"/>
          </a:xfrm>
        </p:spPr>
        <p:txBody>
          <a:bodyPr anchor="t">
            <a:normAutofit/>
          </a:bodyPr>
          <a:lstStyle/>
          <a:p>
            <a:r>
              <a:rPr lang="en-US" sz="1800" dirty="0"/>
              <a:t>The Dataset contains 3 categories: Furniture, Office Supplies and Technology.</a:t>
            </a:r>
          </a:p>
          <a:p>
            <a:r>
              <a:rPr lang="en-US" sz="1800" dirty="0"/>
              <a:t>It starts on Jan 1 2014, and ends on Dec 31, 2017.</a:t>
            </a:r>
          </a:p>
        </p:txBody>
      </p:sp>
      <p:cxnSp>
        <p:nvCxnSpPr>
          <p:cNvPr id="3104" name="Straight Connector 310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5" name="Audio 4">
            <a:extLst>
              <a:ext uri="{FF2B5EF4-FFF2-40B4-BE49-F238E27FC236}">
                <a16:creationId xmlns:a16="http://schemas.microsoft.com/office/drawing/2014/main" id="{7D2FCD3D-E8E4-E2B2-C013-30A0B58A63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19058666"/>
      </p:ext>
    </p:extLst>
  </p:cSld>
  <p:clrMapOvr>
    <a:masterClrMapping/>
  </p:clrMapOvr>
  <mc:AlternateContent xmlns:mc="http://schemas.openxmlformats.org/markup-compatibility/2006" xmlns:p14="http://schemas.microsoft.com/office/powerpoint/2010/main">
    <mc:Choice Requires="p14">
      <p:transition spd="slow" p14:dur="2000" advTm="43006"/>
    </mc:Choice>
    <mc:Fallback xmlns="">
      <p:transition spd="slow" advTm="43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B3994-9BA7-3DD3-1F9D-E9ACD76BA9C2}"/>
              </a:ext>
            </a:extLst>
          </p:cNvPr>
          <p:cNvSpPr>
            <a:spLocks noGrp="1"/>
          </p:cNvSpPr>
          <p:nvPr>
            <p:ph type="title" idx="4294967295"/>
          </p:nvPr>
        </p:nvSpPr>
        <p:spPr>
          <a:xfrm>
            <a:off x="9490363" y="2922876"/>
            <a:ext cx="2412494" cy="1012248"/>
          </a:xfrm>
        </p:spPr>
        <p:txBody>
          <a:bodyPr anchor="b">
            <a:normAutofit fontScale="90000"/>
          </a:bodyPr>
          <a:lstStyle/>
          <a:p>
            <a:r>
              <a:rPr lang="en-US" sz="3600" dirty="0"/>
              <a:t>Seasonality –</a:t>
            </a:r>
            <a:br>
              <a:rPr lang="en-US" sz="3600" dirty="0"/>
            </a:br>
            <a:r>
              <a:rPr lang="en-US" sz="3600" dirty="0"/>
              <a:t>Furniture</a:t>
            </a:r>
          </a:p>
        </p:txBody>
      </p:sp>
      <p:pic>
        <p:nvPicPr>
          <p:cNvPr id="4108" name="Picture 12">
            <a:extLst>
              <a:ext uri="{FF2B5EF4-FFF2-40B4-BE49-F238E27FC236}">
                <a16:creationId xmlns:a16="http://schemas.microsoft.com/office/drawing/2014/main" id="{08B53C56-0E50-7138-5805-0D22396A6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43" y="0"/>
            <a:ext cx="8529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extLst>
              <a:ext uri="{FF2B5EF4-FFF2-40B4-BE49-F238E27FC236}">
                <a16:creationId xmlns:a16="http://schemas.microsoft.com/office/drawing/2014/main" id="{5EB303F1-017A-DFFC-9F43-1916E6F49F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60711061"/>
      </p:ext>
    </p:extLst>
  </p:cSld>
  <p:clrMapOvr>
    <a:masterClrMapping/>
  </p:clrMapOvr>
  <mc:AlternateContent xmlns:mc="http://schemas.openxmlformats.org/markup-compatibility/2006" xmlns:p14="http://schemas.microsoft.com/office/powerpoint/2010/main">
    <mc:Choice Requires="p14">
      <p:transition spd="slow" p14:dur="2000" advTm="19060"/>
    </mc:Choice>
    <mc:Fallback xmlns="">
      <p:transition spd="slow" advTm="19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B1403A6-8101-8E3E-012F-70312EFD6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61" y="0"/>
            <a:ext cx="8529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CC10CB-B517-0574-6D56-81F82FDC7B58}"/>
              </a:ext>
            </a:extLst>
          </p:cNvPr>
          <p:cNvSpPr txBox="1">
            <a:spLocks/>
          </p:cNvSpPr>
          <p:nvPr/>
        </p:nvSpPr>
        <p:spPr>
          <a:xfrm>
            <a:off x="9490363" y="2922876"/>
            <a:ext cx="2412494" cy="1012248"/>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600" dirty="0"/>
              <a:t>Seasonality –</a:t>
            </a:r>
            <a:br>
              <a:rPr lang="en-US" sz="3600" dirty="0"/>
            </a:br>
            <a:r>
              <a:rPr lang="en-US" sz="3600" dirty="0"/>
              <a:t>Office Supplies</a:t>
            </a:r>
          </a:p>
        </p:txBody>
      </p:sp>
      <p:pic>
        <p:nvPicPr>
          <p:cNvPr id="4" name="Audio 3">
            <a:extLst>
              <a:ext uri="{FF2B5EF4-FFF2-40B4-BE49-F238E27FC236}">
                <a16:creationId xmlns:a16="http://schemas.microsoft.com/office/drawing/2014/main" id="{B6224492-5A90-8517-02D0-53DBD05774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15918651"/>
      </p:ext>
    </p:extLst>
  </p:cSld>
  <p:clrMapOvr>
    <a:masterClrMapping/>
  </p:clrMapOvr>
  <mc:AlternateContent xmlns:mc="http://schemas.openxmlformats.org/markup-compatibility/2006" xmlns:p14="http://schemas.microsoft.com/office/powerpoint/2010/main">
    <mc:Choice Requires="p14">
      <p:transition spd="slow" p14:dur="2000" advTm="42793"/>
    </mc:Choice>
    <mc:Fallback xmlns="">
      <p:transition spd="slow" advTm="42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50EBD9E-F843-BCF8-A64B-B669677BA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6" y="0"/>
            <a:ext cx="8529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703A61F-BE14-F381-289F-19A04334C6A4}"/>
              </a:ext>
            </a:extLst>
          </p:cNvPr>
          <p:cNvSpPr txBox="1">
            <a:spLocks/>
          </p:cNvSpPr>
          <p:nvPr/>
        </p:nvSpPr>
        <p:spPr>
          <a:xfrm>
            <a:off x="9490363" y="2922876"/>
            <a:ext cx="2412494" cy="101224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sz="3600" dirty="0"/>
              <a:t>Seasonality –</a:t>
            </a:r>
            <a:br>
              <a:rPr lang="en-US" sz="3600" dirty="0"/>
            </a:br>
            <a:r>
              <a:rPr lang="en-US" sz="3600" dirty="0"/>
              <a:t>Technology</a:t>
            </a:r>
          </a:p>
        </p:txBody>
      </p:sp>
      <p:pic>
        <p:nvPicPr>
          <p:cNvPr id="4" name="Audio 3">
            <a:extLst>
              <a:ext uri="{FF2B5EF4-FFF2-40B4-BE49-F238E27FC236}">
                <a16:creationId xmlns:a16="http://schemas.microsoft.com/office/drawing/2014/main" id="{DBF63056-1F8E-58AC-924B-14E00D74D5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6740044"/>
      </p:ext>
    </p:extLst>
  </p:cSld>
  <p:clrMapOvr>
    <a:masterClrMapping/>
  </p:clrMapOvr>
  <mc:AlternateContent xmlns:mc="http://schemas.openxmlformats.org/markup-compatibility/2006" xmlns:p14="http://schemas.microsoft.com/office/powerpoint/2010/main">
    <mc:Choice Requires="p14">
      <p:transition spd="slow" p14:dur="2000" advTm="29353"/>
    </mc:Choice>
    <mc:Fallback xmlns="">
      <p:transition spd="slow" advTm="29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B50899-915F-72D2-9755-688D3970B484}"/>
              </a:ext>
            </a:extLst>
          </p:cNvPr>
          <p:cNvSpPr>
            <a:spLocks noGrp="1"/>
          </p:cNvSpPr>
          <p:nvPr>
            <p:ph type="title"/>
          </p:nvPr>
        </p:nvSpPr>
        <p:spPr>
          <a:xfrm>
            <a:off x="803776" y="1336390"/>
            <a:ext cx="6190412" cy="1182927"/>
          </a:xfrm>
        </p:spPr>
        <p:txBody>
          <a:bodyPr anchor="b">
            <a:normAutofit/>
          </a:bodyPr>
          <a:lstStyle/>
          <a:p>
            <a:r>
              <a:rPr lang="en-US" sz="5400"/>
              <a:t>Prophet Model</a:t>
            </a:r>
          </a:p>
        </p:txBody>
      </p:sp>
      <p:cxnSp>
        <p:nvCxnSpPr>
          <p:cNvPr id="5133" name="Straight Connector 5132">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906525-FB20-A946-354B-9ED45B5E675B}"/>
              </a:ext>
            </a:extLst>
          </p:cNvPr>
          <p:cNvSpPr>
            <a:spLocks noGrp="1"/>
          </p:cNvSpPr>
          <p:nvPr>
            <p:ph idx="1"/>
          </p:nvPr>
        </p:nvSpPr>
        <p:spPr>
          <a:xfrm>
            <a:off x="803776" y="2829330"/>
            <a:ext cx="6190412" cy="3344459"/>
          </a:xfrm>
        </p:spPr>
        <p:txBody>
          <a:bodyPr anchor="t">
            <a:normAutofit/>
          </a:bodyPr>
          <a:lstStyle/>
          <a:p>
            <a:r>
              <a:rPr lang="en-US" sz="1800" dirty="0"/>
              <a:t>Furniture Test RMSE - 264.449</a:t>
            </a:r>
          </a:p>
          <a:p>
            <a:r>
              <a:rPr lang="en-US" sz="1800" dirty="0"/>
              <a:t>Office Supplies Test RMSE - 432.57</a:t>
            </a:r>
          </a:p>
          <a:p>
            <a:r>
              <a:rPr lang="en-US" sz="1800" dirty="0"/>
              <a:t>Technology Test RMSE – 822.67</a:t>
            </a:r>
          </a:p>
        </p:txBody>
      </p:sp>
      <p:pic>
        <p:nvPicPr>
          <p:cNvPr id="5126" name="Picture 6">
            <a:extLst>
              <a:ext uri="{FF2B5EF4-FFF2-40B4-BE49-F238E27FC236}">
                <a16:creationId xmlns:a16="http://schemas.microsoft.com/office/drawing/2014/main" id="{81A82B73-AD4D-C731-52E0-2F894EDEF06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57366" y="1065724"/>
            <a:ext cx="3607591" cy="1821834"/>
          </a:xfrm>
          <a:prstGeom prst="rect">
            <a:avLst/>
          </a:prstGeom>
          <a:noFill/>
          <a:extLst>
            <a:ext uri="{909E8E84-426E-40DD-AFC4-6F175D3DCCD1}">
              <a14:hiddenFill xmlns:a14="http://schemas.microsoft.com/office/drawing/2010/main">
                <a:solidFill>
                  <a:srgbClr val="FFFFFF"/>
                </a:solidFill>
              </a14:hiddenFill>
            </a:ext>
          </a:extLst>
        </p:spPr>
      </p:pic>
      <p:sp>
        <p:nvSpPr>
          <p:cNvPr id="513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513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5122" name="Picture 2">
            <a:extLst>
              <a:ext uri="{FF2B5EF4-FFF2-40B4-BE49-F238E27FC236}">
                <a16:creationId xmlns:a16="http://schemas.microsoft.com/office/drawing/2014/main" id="{D6FBE2A3-1EC8-EAE7-617C-3065FDFFDE1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57366" y="2815657"/>
            <a:ext cx="3607591" cy="180379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5522E7D-D071-A57A-81ED-26D686299EF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57366" y="4533034"/>
            <a:ext cx="3607591" cy="1821834"/>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extLst>
              <a:ext uri="{FF2B5EF4-FFF2-40B4-BE49-F238E27FC236}">
                <a16:creationId xmlns:a16="http://schemas.microsoft.com/office/drawing/2014/main" id="{55CA61FE-A0AE-F074-8621-4BEFAB5DD3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1420175"/>
      </p:ext>
    </p:extLst>
  </p:cSld>
  <p:clrMapOvr>
    <a:masterClrMapping/>
  </p:clrMapOvr>
  <mc:AlternateContent xmlns:mc="http://schemas.openxmlformats.org/markup-compatibility/2006" xmlns:p14="http://schemas.microsoft.com/office/powerpoint/2010/main">
    <mc:Choice Requires="p14">
      <p:transition spd="slow" p14:dur="2000" advTm="60254"/>
    </mc:Choice>
    <mc:Fallback xmlns="">
      <p:transition spd="slow" advTm="60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F413F2-CC05-D3FA-DC11-3A0F6EA94EE4}"/>
              </a:ext>
            </a:extLst>
          </p:cNvPr>
          <p:cNvSpPr>
            <a:spLocks noGrp="1"/>
          </p:cNvSpPr>
          <p:nvPr>
            <p:ph type="title"/>
          </p:nvPr>
        </p:nvSpPr>
        <p:spPr>
          <a:xfrm>
            <a:off x="803776" y="1336390"/>
            <a:ext cx="6190412" cy="1182927"/>
          </a:xfrm>
        </p:spPr>
        <p:txBody>
          <a:bodyPr anchor="b">
            <a:normAutofit/>
          </a:bodyPr>
          <a:lstStyle/>
          <a:p>
            <a:r>
              <a:rPr lang="en-US" sz="5400" dirty="0"/>
              <a:t>SARIMA Model</a:t>
            </a:r>
          </a:p>
        </p:txBody>
      </p:sp>
      <p:cxnSp>
        <p:nvCxnSpPr>
          <p:cNvPr id="1052" name="Straight Connector 105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411B96F-1E9B-2D7B-1CC9-EA0E2A9B03C0}"/>
              </a:ext>
            </a:extLst>
          </p:cNvPr>
          <p:cNvSpPr>
            <a:spLocks noGrp="1"/>
          </p:cNvSpPr>
          <p:nvPr>
            <p:ph idx="1"/>
          </p:nvPr>
        </p:nvSpPr>
        <p:spPr>
          <a:xfrm>
            <a:off x="803776" y="2829330"/>
            <a:ext cx="6190412" cy="3344459"/>
          </a:xfrm>
        </p:spPr>
        <p:txBody>
          <a:bodyPr anchor="t">
            <a:normAutofit/>
          </a:bodyPr>
          <a:lstStyle/>
          <a:p>
            <a:r>
              <a:rPr lang="en-US" sz="1800" dirty="0"/>
              <a:t>SARIMA Furniture Test RMSE – 598.95</a:t>
            </a:r>
          </a:p>
          <a:p>
            <a:r>
              <a:rPr lang="en-US" sz="1800" dirty="0"/>
              <a:t>SARIMA Office Supplies Test RMSE – 428.04</a:t>
            </a:r>
          </a:p>
          <a:p>
            <a:r>
              <a:rPr lang="en-US" sz="1800" dirty="0"/>
              <a:t>SARIMA Technology Test RMSE- 1003.17</a:t>
            </a:r>
          </a:p>
        </p:txBody>
      </p:sp>
      <p:pic>
        <p:nvPicPr>
          <p:cNvPr id="1034" name="Picture 10">
            <a:extLst>
              <a:ext uri="{FF2B5EF4-FFF2-40B4-BE49-F238E27FC236}">
                <a16:creationId xmlns:a16="http://schemas.microsoft.com/office/drawing/2014/main" id="{26A90487-CCFF-2A76-D159-3C5F747D883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96705" y="941111"/>
            <a:ext cx="3838535" cy="1888780"/>
          </a:xfrm>
          <a:prstGeom prst="rect">
            <a:avLst/>
          </a:prstGeom>
          <a:noFill/>
          <a:extLst>
            <a:ext uri="{909E8E84-426E-40DD-AFC4-6F175D3DCCD1}">
              <a14:hiddenFill xmlns:a14="http://schemas.microsoft.com/office/drawing/2010/main">
                <a:solidFill>
                  <a:srgbClr val="FFFFFF"/>
                </a:solidFill>
              </a14:hiddenFill>
            </a:ext>
          </a:extLst>
        </p:spPr>
      </p:pic>
      <p:sp>
        <p:nvSpPr>
          <p:cNvPr id="105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05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1026" name="Picture 2">
            <a:extLst>
              <a:ext uri="{FF2B5EF4-FFF2-40B4-BE49-F238E27FC236}">
                <a16:creationId xmlns:a16="http://schemas.microsoft.com/office/drawing/2014/main" id="{2304FEF9-BD0C-86BF-A40F-C9E93D49ECF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89465" y="2829330"/>
            <a:ext cx="3838535" cy="19288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FE77E7A-997C-9031-48C0-2E28F458396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89465" y="4758195"/>
            <a:ext cx="3845775" cy="1973139"/>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extLst>
              <a:ext uri="{FF2B5EF4-FFF2-40B4-BE49-F238E27FC236}">
                <a16:creationId xmlns:a16="http://schemas.microsoft.com/office/drawing/2014/main" id="{07FAEAFE-33AA-239F-2C1E-AF40D682E4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9479876"/>
      </p:ext>
    </p:extLst>
  </p:cSld>
  <p:clrMapOvr>
    <a:masterClrMapping/>
  </p:clrMapOvr>
  <mc:AlternateContent xmlns:mc="http://schemas.openxmlformats.org/markup-compatibility/2006" xmlns:p14="http://schemas.microsoft.com/office/powerpoint/2010/main">
    <mc:Choice Requires="p14">
      <p:transition spd="slow" p14:dur="2000" advTm="33044"/>
    </mc:Choice>
    <mc:Fallback xmlns="">
      <p:transition spd="slow" advTm="3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5" name="Rectangle 208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82BB43-4118-BD7A-9D41-32EE2966F758}"/>
              </a:ext>
            </a:extLst>
          </p:cNvPr>
          <p:cNvSpPr>
            <a:spLocks noGrp="1"/>
          </p:cNvSpPr>
          <p:nvPr>
            <p:ph type="title"/>
          </p:nvPr>
        </p:nvSpPr>
        <p:spPr>
          <a:xfrm>
            <a:off x="803776" y="1336390"/>
            <a:ext cx="6190412" cy="1182927"/>
          </a:xfrm>
        </p:spPr>
        <p:txBody>
          <a:bodyPr anchor="b">
            <a:normAutofit/>
          </a:bodyPr>
          <a:lstStyle/>
          <a:p>
            <a:r>
              <a:rPr lang="en-US" sz="5400"/>
              <a:t>LSTM Model</a:t>
            </a:r>
          </a:p>
        </p:txBody>
      </p:sp>
      <p:cxnSp>
        <p:nvCxnSpPr>
          <p:cNvPr id="2087" name="Straight Connector 2086">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2058" name="Content Placeholder 2057">
            <a:extLst>
              <a:ext uri="{FF2B5EF4-FFF2-40B4-BE49-F238E27FC236}">
                <a16:creationId xmlns:a16="http://schemas.microsoft.com/office/drawing/2014/main" id="{5DBC1F54-92AC-3403-E99F-3CA8B1E290FE}"/>
              </a:ext>
            </a:extLst>
          </p:cNvPr>
          <p:cNvSpPr>
            <a:spLocks noGrp="1"/>
          </p:cNvSpPr>
          <p:nvPr>
            <p:ph idx="1"/>
          </p:nvPr>
        </p:nvSpPr>
        <p:spPr>
          <a:xfrm>
            <a:off x="803776" y="2829330"/>
            <a:ext cx="6190412" cy="3344459"/>
          </a:xfrm>
        </p:spPr>
        <p:txBody>
          <a:bodyPr anchor="t">
            <a:normAutofit/>
          </a:bodyPr>
          <a:lstStyle/>
          <a:p>
            <a:r>
              <a:rPr lang="en-US" sz="1800" dirty="0"/>
              <a:t>Furniture Test RMSE – 3014.69</a:t>
            </a:r>
          </a:p>
          <a:p>
            <a:r>
              <a:rPr lang="en-US" sz="1800" dirty="0"/>
              <a:t>Office Supplies Test RMSE – 495.77</a:t>
            </a:r>
          </a:p>
          <a:p>
            <a:r>
              <a:rPr lang="en-US" sz="1800" dirty="0"/>
              <a:t>Technology Test RMSE – 716.81</a:t>
            </a:r>
          </a:p>
        </p:txBody>
      </p:sp>
      <p:pic>
        <p:nvPicPr>
          <p:cNvPr id="2056" name="Picture 8" descr="A graph showing a line of sales&#10;&#10;Description automatically generated with medium confidence">
            <a:extLst>
              <a:ext uri="{FF2B5EF4-FFF2-40B4-BE49-F238E27FC236}">
                <a16:creationId xmlns:a16="http://schemas.microsoft.com/office/drawing/2014/main" id="{6E8A1AAE-FD61-BE11-2DC1-4F9D5C74A1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76892" y="974584"/>
            <a:ext cx="3788066" cy="1912974"/>
          </a:xfrm>
          <a:prstGeom prst="rect">
            <a:avLst/>
          </a:prstGeom>
          <a:noFill/>
          <a:extLst>
            <a:ext uri="{909E8E84-426E-40DD-AFC4-6F175D3DCCD1}">
              <a14:hiddenFill xmlns:a14="http://schemas.microsoft.com/office/drawing/2010/main">
                <a:solidFill>
                  <a:srgbClr val="FFFFFF"/>
                </a:solidFill>
              </a14:hiddenFill>
            </a:ext>
          </a:extLst>
        </p:spPr>
      </p:pic>
      <p:sp>
        <p:nvSpPr>
          <p:cNvPr id="208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09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pic>
        <p:nvPicPr>
          <p:cNvPr id="2050" name="Picture 2" descr="A graph showing a blue line&#10;&#10;Description automatically generated">
            <a:extLst>
              <a:ext uri="{FF2B5EF4-FFF2-40B4-BE49-F238E27FC236}">
                <a16:creationId xmlns:a16="http://schemas.microsoft.com/office/drawing/2014/main" id="{440FE690-6C25-6F59-C3AD-32D168BD2E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76892" y="2885218"/>
            <a:ext cx="3788066" cy="18940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raph showing a blue line&#10;&#10;Description automatically generated">
            <a:extLst>
              <a:ext uri="{FF2B5EF4-FFF2-40B4-BE49-F238E27FC236}">
                <a16:creationId xmlns:a16="http://schemas.microsoft.com/office/drawing/2014/main" id="{54AD0DBC-E05A-2DC7-1FBC-100967E62E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97095" y="4776346"/>
            <a:ext cx="3788066" cy="191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47763"/>
      </p:ext>
    </p:extLst>
  </p:cSld>
  <p:clrMapOvr>
    <a:masterClrMapping/>
  </p:clrMapOvr>
  <mc:AlternateContent xmlns:mc="http://schemas.openxmlformats.org/markup-compatibility/2006" xmlns:p14="http://schemas.microsoft.com/office/powerpoint/2010/main">
    <mc:Choice Requires="p14">
      <p:transition spd="slow" p14:dur="2000" advTm="9522"/>
    </mc:Choice>
    <mc:Fallback xmlns="">
      <p:transition spd="slow" advTm="9522"/>
    </mc:Fallback>
  </mc:AlternateContent>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docProps/app.xml><?xml version="1.0" encoding="utf-8"?>
<Properties xmlns="http://schemas.openxmlformats.org/officeDocument/2006/extended-properties" xmlns:vt="http://schemas.openxmlformats.org/officeDocument/2006/docPropsVTypes">
  <TotalTime>201</TotalTime>
  <Words>312</Words>
  <Application>Microsoft Macintosh PowerPoint</Application>
  <PresentationFormat>Widescreen</PresentationFormat>
  <Paragraphs>32</Paragraphs>
  <Slides>10</Slides>
  <Notes>0</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Gill Sans Nova</vt:lpstr>
      <vt:lpstr>GradientVTI</vt:lpstr>
      <vt:lpstr>TIME SERIES FORECASTING PROJECT</vt:lpstr>
      <vt:lpstr>Motivation</vt:lpstr>
      <vt:lpstr>Exploratory Data Analysis</vt:lpstr>
      <vt:lpstr>Seasonality – Furniture</vt:lpstr>
      <vt:lpstr>PowerPoint Presentation</vt:lpstr>
      <vt:lpstr>PowerPoint Presentation</vt:lpstr>
      <vt:lpstr>Prophet Model</vt:lpstr>
      <vt:lpstr>SARIMA Model</vt:lpstr>
      <vt:lpstr>LSTM Model</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SRIVATSA, NITHIN</dc:creator>
  <cp:lastModifiedBy>SRIVATSA, NITHIN</cp:lastModifiedBy>
  <cp:revision>3</cp:revision>
  <dcterms:created xsi:type="dcterms:W3CDTF">2024-11-05T03:16:46Z</dcterms:created>
  <dcterms:modified xsi:type="dcterms:W3CDTF">2024-11-05T06:40:41Z</dcterms:modified>
</cp:coreProperties>
</file>